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ustria"/>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7qPkhSPUjfEWrvH7Br1zDF2UH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Lustri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5400"/>
              <a:buFont typeface="Lustria"/>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 type="subTitle"/>
          </p:nvPr>
        </p:nvSpPr>
        <p:spPr>
          <a:xfrm>
            <a:off x="1370693" y="3598339"/>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lvl="0" algn="ctr">
              <a:spcBef>
                <a:spcPts val="400"/>
              </a:spcBef>
              <a:spcAft>
                <a:spcPts val="0"/>
              </a:spcAft>
              <a:buSzPts val="1400"/>
              <a:buNone/>
              <a:defRPr>
                <a:solidFill>
                  <a:schemeClr val="lt1"/>
                </a:solidFill>
              </a:defRPr>
            </a:lvl1pPr>
            <a:lvl2pPr lvl="1" algn="ctr">
              <a:spcBef>
                <a:spcPts val="600"/>
              </a:spcBef>
              <a:spcAft>
                <a:spcPts val="0"/>
              </a:spcAft>
              <a:buSzPts val="1260"/>
              <a:buNone/>
              <a:defRPr>
                <a:solidFill>
                  <a:schemeClr val="lt1"/>
                </a:solidFill>
              </a:defRPr>
            </a:lvl2pPr>
            <a:lvl3pPr lvl="2" algn="ctr">
              <a:spcBef>
                <a:spcPts val="600"/>
              </a:spcBef>
              <a:spcAft>
                <a:spcPts val="0"/>
              </a:spcAft>
              <a:buSzPts val="1120"/>
              <a:buNone/>
              <a:defRPr>
                <a:solidFill>
                  <a:schemeClr val="lt1"/>
                </a:solidFill>
              </a:defRPr>
            </a:lvl3pPr>
            <a:lvl4pPr lvl="3" algn="ctr">
              <a:spcBef>
                <a:spcPts val="600"/>
              </a:spcBef>
              <a:spcAft>
                <a:spcPts val="0"/>
              </a:spcAft>
              <a:buSzPts val="980"/>
              <a:buNone/>
              <a:defRPr>
                <a:solidFill>
                  <a:schemeClr val="lt1"/>
                </a:solidFill>
              </a:defRPr>
            </a:lvl4pPr>
            <a:lvl5pPr lvl="4" algn="ctr">
              <a:spcBef>
                <a:spcPts val="600"/>
              </a:spcBef>
              <a:spcAft>
                <a:spcPts val="0"/>
              </a:spcAft>
              <a:buSzPts val="98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p:txBody>
      </p:sp>
      <p:sp>
        <p:nvSpPr>
          <p:cNvPr id="14" name="Google Shape;14;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zılı Panoramik Resim">
  <p:cSld name="Yazılı Panoramik Resim">
    <p:spTree>
      <p:nvGrpSpPr>
        <p:cNvPr id="71" name="Shape 71"/>
        <p:cNvGrpSpPr/>
        <p:nvPr/>
      </p:nvGrpSpPr>
      <p:grpSpPr>
        <a:xfrm>
          <a:off x="0" y="0"/>
          <a:ext cx="0" cy="0"/>
          <a:chOff x="0" y="0"/>
          <a:chExt cx="0" cy="0"/>
        </a:xfrm>
      </p:grpSpPr>
      <p:pic>
        <p:nvPicPr>
          <p:cNvPr descr="Slate-V2-HD-panoPhotoInset.png" id="72" name="Google Shape;72;p29"/>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73" name="Google Shape;73;p29"/>
          <p:cNvSpPr txBox="1"/>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800"/>
              <a:buFont typeface="Lustria"/>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p:nvPr>
            <p:ph idx="2" type="pic"/>
          </p:nvPr>
        </p:nvSpPr>
        <p:spPr>
          <a:xfrm>
            <a:off x="1169349" y="695009"/>
            <a:ext cx="9845346" cy="3525671"/>
          </a:xfrm>
          <a:prstGeom prst="rect">
            <a:avLst/>
          </a:prstGeom>
          <a:noFill/>
          <a:ln>
            <a:noFill/>
          </a:ln>
          <a:effectLst>
            <a:outerShdw blurRad="38100" dir="4440000" dist="25400">
              <a:srgbClr val="000000">
                <a:alpha val="35686"/>
              </a:srgbClr>
            </a:outerShdw>
          </a:effectLst>
        </p:spPr>
      </p:sp>
      <p:sp>
        <p:nvSpPr>
          <p:cNvPr id="75" name="Google Shape;75;p29"/>
          <p:cNvSpPr txBox="1"/>
          <p:nvPr>
            <p:ph idx="1" type="body"/>
          </p:nvPr>
        </p:nvSpPr>
        <p:spPr>
          <a:xfrm>
            <a:off x="913795" y="5108728"/>
            <a:ext cx="10353762" cy="6824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76" name="Google Shape;76;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Resim Yazısı">
  <p:cSld name="Başlık ve Resim Yazısı">
    <p:spTree>
      <p:nvGrpSpPr>
        <p:cNvPr id="79" name="Shape 79"/>
        <p:cNvGrpSpPr/>
        <p:nvPr/>
      </p:nvGrpSpPr>
      <p:grpSpPr>
        <a:xfrm>
          <a:off x="0" y="0"/>
          <a:ext cx="0" cy="0"/>
          <a:chOff x="0" y="0"/>
          <a:chExt cx="0" cy="0"/>
        </a:xfrm>
      </p:grpSpPr>
      <p:sp>
        <p:nvSpPr>
          <p:cNvPr id="80" name="Google Shape;80;p30"/>
          <p:cNvSpPr txBox="1"/>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txBox="1"/>
          <p:nvPr>
            <p:ph idx="1" type="body"/>
          </p:nvPr>
        </p:nvSpPr>
        <p:spPr>
          <a:xfrm>
            <a:off x="913794" y="4295180"/>
            <a:ext cx="10353763" cy="150182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2" name="Google Shape;82;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Alıntı">
  <p:cSld name="Resim Yazılı Alıntı">
    <p:spTree>
      <p:nvGrpSpPr>
        <p:cNvPr id="85" name="Shape 85"/>
        <p:cNvGrpSpPr/>
        <p:nvPr/>
      </p:nvGrpSpPr>
      <p:grpSpPr>
        <a:xfrm>
          <a:off x="0" y="0"/>
          <a:ext cx="0" cy="0"/>
          <a:chOff x="0" y="0"/>
          <a:chExt cx="0" cy="0"/>
        </a:xfrm>
      </p:grpSpPr>
      <p:sp>
        <p:nvSpPr>
          <p:cNvPr id="86" name="Google Shape;86;p31"/>
          <p:cNvSpPr txBox="1"/>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ph idx="1" type="body"/>
          </p:nvPr>
        </p:nvSpPr>
        <p:spPr>
          <a:xfrm>
            <a:off x="1720644" y="3610032"/>
            <a:ext cx="8752299" cy="532749"/>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r">
              <a:spcBef>
                <a:spcPts val="280"/>
              </a:spcBef>
              <a:spcAft>
                <a:spcPts val="0"/>
              </a:spcAft>
              <a:buSzPts val="980"/>
              <a:buNone/>
              <a:defRPr sz="14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8" name="Google Shape;88;p31"/>
          <p:cNvSpPr txBox="1"/>
          <p:nvPr>
            <p:ph idx="2" type="body"/>
          </p:nvPr>
        </p:nvSpPr>
        <p:spPr>
          <a:xfrm>
            <a:off x="913794" y="4304353"/>
            <a:ext cx="10353763" cy="148949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9" name="Google Shape;89;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92" name="Google Shape;92;p31"/>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Lustria"/>
              <a:buNone/>
            </a:pPr>
            <a:r>
              <a:rPr b="0" i="0" lang="tr-TR" sz="8000" u="none" cap="none" strike="noStrike">
                <a:solidFill>
                  <a:schemeClr val="lt1"/>
                </a:solidFill>
                <a:latin typeface="Lustria"/>
                <a:ea typeface="Lustria"/>
                <a:cs typeface="Lustria"/>
                <a:sym typeface="Lustria"/>
              </a:rPr>
              <a:t>“</a:t>
            </a:r>
            <a:endParaRPr/>
          </a:p>
        </p:txBody>
      </p:sp>
      <p:sp>
        <p:nvSpPr>
          <p:cNvPr id="93" name="Google Shape;93;p31"/>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Lustria"/>
              <a:buNone/>
            </a:pPr>
            <a:r>
              <a:rPr b="0" i="0" lang="tr-TR" sz="8000" u="none" cap="none" strike="noStrik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sim Kartı">
  <p:cSld name="İsim Kartı">
    <p:spTree>
      <p:nvGrpSpPr>
        <p:cNvPr id="94" name="Shape 94"/>
        <p:cNvGrpSpPr/>
        <p:nvPr/>
      </p:nvGrpSpPr>
      <p:grpSpPr>
        <a:xfrm>
          <a:off x="0" y="0"/>
          <a:ext cx="0" cy="0"/>
          <a:chOff x="0" y="0"/>
          <a:chExt cx="0" cy="0"/>
        </a:xfrm>
      </p:grpSpPr>
      <p:sp>
        <p:nvSpPr>
          <p:cNvPr id="95" name="Google Shape;95;p32"/>
          <p:cNvSpPr txBox="1"/>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2"/>
          <p:cNvSpPr txBox="1"/>
          <p:nvPr>
            <p:ph idx="1" type="body"/>
          </p:nvPr>
        </p:nvSpPr>
        <p:spPr>
          <a:xfrm>
            <a:off x="913784" y="4650556"/>
            <a:ext cx="10352199" cy="114064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7" name="Google Shape;97;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ütun">
  <p:cSld name="3 Sütun">
    <p:spTree>
      <p:nvGrpSpPr>
        <p:cNvPr id="100" name="Shape 100"/>
        <p:cNvGrpSpPr/>
        <p:nvPr/>
      </p:nvGrpSpPr>
      <p:grpSpPr>
        <a:xfrm>
          <a:off x="0" y="0"/>
          <a:ext cx="0" cy="0"/>
          <a:chOff x="0" y="0"/>
          <a:chExt cx="0" cy="0"/>
        </a:xfrm>
      </p:grpSpPr>
      <p:sp>
        <p:nvSpPr>
          <p:cNvPr id="101" name="Google Shape;101;p3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 type="body"/>
          </p:nvPr>
        </p:nvSpPr>
        <p:spPr>
          <a:xfrm>
            <a:off x="913795"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3" name="Google Shape;103;p33"/>
          <p:cNvSpPr txBox="1"/>
          <p:nvPr>
            <p:ph idx="2" type="body"/>
          </p:nvPr>
        </p:nvSpPr>
        <p:spPr>
          <a:xfrm>
            <a:off x="91379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4" name="Google Shape;104;p33"/>
          <p:cNvSpPr txBox="1"/>
          <p:nvPr>
            <p:ph idx="3" type="body"/>
          </p:nvPr>
        </p:nvSpPr>
        <p:spPr>
          <a:xfrm>
            <a:off x="4446711"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5" name="Google Shape;105;p33"/>
          <p:cNvSpPr txBox="1"/>
          <p:nvPr>
            <p:ph idx="4" type="body"/>
          </p:nvPr>
        </p:nvSpPr>
        <p:spPr>
          <a:xfrm>
            <a:off x="444143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6" name="Google Shape;106;p33"/>
          <p:cNvSpPr txBox="1"/>
          <p:nvPr>
            <p:ph idx="5" type="body"/>
          </p:nvPr>
        </p:nvSpPr>
        <p:spPr>
          <a:xfrm>
            <a:off x="7966572"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07" name="Google Shape;107;p33"/>
          <p:cNvSpPr txBox="1"/>
          <p:nvPr>
            <p:ph idx="6" type="body"/>
          </p:nvPr>
        </p:nvSpPr>
        <p:spPr>
          <a:xfrm>
            <a:off x="7966572"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08" name="Google Shape;108;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esim Sütunu">
  <p:cSld name="3 Resim Sütunu">
    <p:spTree>
      <p:nvGrpSpPr>
        <p:cNvPr id="111" name="Shape 111"/>
        <p:cNvGrpSpPr/>
        <p:nvPr/>
      </p:nvGrpSpPr>
      <p:grpSpPr>
        <a:xfrm>
          <a:off x="0" y="0"/>
          <a:ext cx="0" cy="0"/>
          <a:chOff x="0" y="0"/>
          <a:chExt cx="0" cy="0"/>
        </a:xfrm>
      </p:grpSpPr>
      <p:pic>
        <p:nvPicPr>
          <p:cNvPr descr="Slate-V2-HD-3colPhotoInset.png" id="112" name="Google Shape;112;p34"/>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13" name="Google Shape;113;p34"/>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14" name="Google Shape;114;p34"/>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15" name="Google Shape;115;p34"/>
          <p:cNvSpPr txBox="1"/>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4"/>
          <p:cNvSpPr txBox="1"/>
          <p:nvPr>
            <p:ph idx="1" type="body"/>
          </p:nvPr>
        </p:nvSpPr>
        <p:spPr>
          <a:xfrm>
            <a:off x="913795"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17" name="Google Shape;117;p34"/>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5686"/>
              </a:srgbClr>
            </a:outerShdw>
          </a:effectLst>
        </p:spPr>
      </p:sp>
      <p:sp>
        <p:nvSpPr>
          <p:cNvPr id="118" name="Google Shape;118;p34"/>
          <p:cNvSpPr txBox="1"/>
          <p:nvPr>
            <p:ph idx="3" type="body"/>
          </p:nvPr>
        </p:nvSpPr>
        <p:spPr>
          <a:xfrm>
            <a:off x="913795" y="4480368"/>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9" name="Google Shape;119;p34"/>
          <p:cNvSpPr txBox="1"/>
          <p:nvPr>
            <p:ph idx="4" type="body"/>
          </p:nvPr>
        </p:nvSpPr>
        <p:spPr>
          <a:xfrm>
            <a:off x="4442788"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0" name="Google Shape;120;p34"/>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5686"/>
              </a:srgbClr>
            </a:outerShdw>
          </a:effectLst>
        </p:spPr>
      </p:sp>
      <p:sp>
        <p:nvSpPr>
          <p:cNvPr id="121" name="Google Shape;121;p34"/>
          <p:cNvSpPr txBox="1"/>
          <p:nvPr>
            <p:ph idx="6" type="body"/>
          </p:nvPr>
        </p:nvSpPr>
        <p:spPr>
          <a:xfrm>
            <a:off x="4441435" y="4480367"/>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2" name="Google Shape;122;p34"/>
          <p:cNvSpPr txBox="1"/>
          <p:nvPr>
            <p:ph idx="7" type="body"/>
          </p:nvPr>
        </p:nvSpPr>
        <p:spPr>
          <a:xfrm>
            <a:off x="7966697"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3" name="Google Shape;123;p34"/>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5686"/>
              </a:srgbClr>
            </a:outerShdw>
          </a:effectLst>
        </p:spPr>
      </p:sp>
      <p:sp>
        <p:nvSpPr>
          <p:cNvPr id="124" name="Google Shape;124;p34"/>
          <p:cNvSpPr txBox="1"/>
          <p:nvPr>
            <p:ph idx="9" type="body"/>
          </p:nvPr>
        </p:nvSpPr>
        <p:spPr>
          <a:xfrm>
            <a:off x="7966572" y="4480365"/>
            <a:ext cx="3300984" cy="131083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5" name="Google Shape;125;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128" name="Shape 128"/>
        <p:cNvGrpSpPr/>
        <p:nvPr/>
      </p:nvGrpSpPr>
      <p:grpSpPr>
        <a:xfrm>
          <a:off x="0" y="0"/>
          <a:ext cx="0" cy="0"/>
          <a:chOff x="0" y="0"/>
          <a:chExt cx="0" cy="0"/>
        </a:xfrm>
      </p:grpSpPr>
      <p:sp>
        <p:nvSpPr>
          <p:cNvPr id="129" name="Google Shape;129;p3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5"/>
          <p:cNvSpPr txBox="1"/>
          <p:nvPr>
            <p:ph idx="1" type="body"/>
          </p:nvPr>
        </p:nvSpPr>
        <p:spPr>
          <a:xfrm rot="5400000">
            <a:off x="4061301" y="-1415056"/>
            <a:ext cx="4058751" cy="1035376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31" name="Google Shape;131;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34" name="Shape 134"/>
        <p:cNvGrpSpPr/>
        <p:nvPr/>
      </p:nvGrpSpPr>
      <p:grpSpPr>
        <a:xfrm>
          <a:off x="0" y="0"/>
          <a:ext cx="0" cy="0"/>
          <a:chOff x="0" y="0"/>
          <a:chExt cx="0" cy="0"/>
        </a:xfrm>
      </p:grpSpPr>
      <p:sp>
        <p:nvSpPr>
          <p:cNvPr id="135" name="Google Shape;135;p36"/>
          <p:cNvSpPr txBox="1"/>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l">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6"/>
          <p:cNvSpPr txBox="1"/>
          <p:nvPr>
            <p:ph idx="1" type="body"/>
          </p:nvPr>
        </p:nvSpPr>
        <p:spPr>
          <a:xfrm rot="5400000">
            <a:off x="2281431" y="-758036"/>
            <a:ext cx="5181601" cy="79168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37" name="Google Shape;137;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20" name="Google Shape;20;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4000"/>
              <a:buFont typeface="Lustria"/>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 type="body"/>
          </p:nvPr>
        </p:nvSpPr>
        <p:spPr>
          <a:xfrm>
            <a:off x="1295401" y="3589879"/>
            <a:ext cx="9590550" cy="15070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400"/>
              </a:spcBef>
              <a:spcAft>
                <a:spcPts val="0"/>
              </a:spcAft>
              <a:buSzPts val="1400"/>
              <a:buNone/>
              <a:defRPr sz="2000">
                <a:solidFill>
                  <a:schemeClr val="lt1"/>
                </a:solidFill>
              </a:defRPr>
            </a:lvl1pPr>
            <a:lvl2pPr indent="-228600" lvl="1" marL="914400" algn="l">
              <a:spcBef>
                <a:spcPts val="600"/>
              </a:spcBef>
              <a:spcAft>
                <a:spcPts val="0"/>
              </a:spcAft>
              <a:buSzPts val="1260"/>
              <a:buNone/>
              <a:defRPr sz="1800">
                <a:solidFill>
                  <a:schemeClr val="lt1"/>
                </a:solidFill>
              </a:defRPr>
            </a:lvl2pPr>
            <a:lvl3pPr indent="-228600" lvl="2" marL="1371600" algn="l">
              <a:spcBef>
                <a:spcPts val="600"/>
              </a:spcBef>
              <a:spcAft>
                <a:spcPts val="0"/>
              </a:spcAft>
              <a:buSzPts val="1120"/>
              <a:buNone/>
              <a:defRPr sz="1600">
                <a:solidFill>
                  <a:schemeClr val="lt1"/>
                </a:solidFill>
              </a:defRPr>
            </a:lvl3pPr>
            <a:lvl4pPr indent="-228600" lvl="3" marL="1828800" algn="l">
              <a:spcBef>
                <a:spcPts val="600"/>
              </a:spcBef>
              <a:spcAft>
                <a:spcPts val="0"/>
              </a:spcAft>
              <a:buSzPts val="980"/>
              <a:buNone/>
              <a:defRPr sz="1400">
                <a:solidFill>
                  <a:schemeClr val="lt1"/>
                </a:solidFill>
              </a:defRPr>
            </a:lvl4pPr>
            <a:lvl5pPr indent="-228600" lvl="4" marL="2286000" algn="l">
              <a:spcBef>
                <a:spcPts val="600"/>
              </a:spcBef>
              <a:spcAft>
                <a:spcPts val="0"/>
              </a:spcAft>
              <a:buSzPts val="980"/>
              <a:buNone/>
              <a:defRPr sz="1400">
                <a:solidFill>
                  <a:schemeClr val="lt1"/>
                </a:solidFill>
              </a:defRPr>
            </a:lvl5pPr>
            <a:lvl6pPr indent="-228600" lvl="5" marL="2743200" algn="l">
              <a:spcBef>
                <a:spcPts val="600"/>
              </a:spcBef>
              <a:spcAft>
                <a:spcPts val="0"/>
              </a:spcAft>
              <a:buSzPts val="980"/>
              <a:buNone/>
              <a:defRPr sz="1400">
                <a:solidFill>
                  <a:schemeClr val="lt1"/>
                </a:solidFill>
              </a:defRPr>
            </a:lvl6pPr>
            <a:lvl7pPr indent="-228600" lvl="6" marL="3200400" algn="l">
              <a:spcBef>
                <a:spcPts val="600"/>
              </a:spcBef>
              <a:spcAft>
                <a:spcPts val="0"/>
              </a:spcAft>
              <a:buSzPts val="980"/>
              <a:buNone/>
              <a:defRPr sz="1400">
                <a:solidFill>
                  <a:schemeClr val="lt1"/>
                </a:solidFill>
              </a:defRPr>
            </a:lvl7pPr>
            <a:lvl8pPr indent="-228600" lvl="7" marL="3657600" algn="l">
              <a:spcBef>
                <a:spcPts val="600"/>
              </a:spcBef>
              <a:spcAft>
                <a:spcPts val="0"/>
              </a:spcAft>
              <a:buSzPts val="980"/>
              <a:buNone/>
              <a:defRPr sz="1400">
                <a:solidFill>
                  <a:schemeClr val="lt1"/>
                </a:solidFill>
              </a:defRPr>
            </a:lvl8pPr>
            <a:lvl9pPr indent="-228600" lvl="8" marL="4114800" algn="l">
              <a:spcBef>
                <a:spcPts val="600"/>
              </a:spcBef>
              <a:spcAft>
                <a:spcPts val="600"/>
              </a:spcAft>
              <a:buSzPts val="980"/>
              <a:buNone/>
              <a:defRPr sz="1400">
                <a:solidFill>
                  <a:schemeClr val="lt1"/>
                </a:solidFill>
              </a:defRPr>
            </a:lvl9pPr>
          </a:lstStyle>
          <a:p/>
        </p:txBody>
      </p:sp>
      <p:sp>
        <p:nvSpPr>
          <p:cNvPr id="26" name="Google Shape;26;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2" name="Google Shape;32;p23"/>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3" name="Google Shape;33;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pic>
        <p:nvPicPr>
          <p:cNvPr descr="Slate-V2-HD-compPhotoInset.png" id="37" name="Google Shape;37;p24"/>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38" name="Google Shape;38;p24"/>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39" name="Google Shape;39;p2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41" name="Google Shape;41;p24"/>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2" name="Google Shape;42;p24"/>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43" name="Google Shape;43;p24"/>
          <p:cNvSpPr txBox="1"/>
          <p:nvPr>
            <p:ph idx="4" type="body"/>
          </p:nvPr>
        </p:nvSpPr>
        <p:spPr>
          <a:xfrm>
            <a:off x="6294967" y="2380137"/>
            <a:ext cx="4895330"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4" name="Google Shape;44;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7" name="Shape 47"/>
        <p:cNvGrpSpPr/>
        <p:nvPr/>
      </p:nvGrpSpPr>
      <p:grpSpPr>
        <a:xfrm>
          <a:off x="0" y="0"/>
          <a:ext cx="0" cy="0"/>
          <a:chOff x="0" y="0"/>
          <a:chExt cx="0" cy="0"/>
        </a:xfrm>
      </p:grpSpPr>
      <p:sp>
        <p:nvSpPr>
          <p:cNvPr id="48" name="Google Shape;48;p2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2" name="Shape 52"/>
        <p:cNvGrpSpPr/>
        <p:nvPr/>
      </p:nvGrpSpPr>
      <p:grpSpPr>
        <a:xfrm>
          <a:off x="0" y="0"/>
          <a:ext cx="0" cy="0"/>
          <a:chOff x="0" y="0"/>
          <a:chExt cx="0" cy="0"/>
        </a:xfrm>
      </p:grpSpPr>
      <p:sp>
        <p:nvSpPr>
          <p:cNvPr id="53" name="Google Shape;53;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6" name="Shape 56"/>
        <p:cNvGrpSpPr/>
        <p:nvPr/>
      </p:nvGrpSpPr>
      <p:grpSpPr>
        <a:xfrm>
          <a:off x="0" y="0"/>
          <a:ext cx="0" cy="0"/>
          <a:chOff x="0" y="0"/>
          <a:chExt cx="0" cy="0"/>
        </a:xfrm>
      </p:grpSpPr>
      <p:sp>
        <p:nvSpPr>
          <p:cNvPr id="57" name="Google Shape;57;p27"/>
          <p:cNvSpPr txBox="1"/>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400"/>
              <a:buFont typeface="Lustr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 type="body"/>
          </p:nvPr>
        </p:nvSpPr>
        <p:spPr>
          <a:xfrm>
            <a:off x="4855633" y="609600"/>
            <a:ext cx="6411924" cy="5181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59" name="Google Shape;59;p27"/>
          <p:cNvSpPr txBox="1"/>
          <p:nvPr>
            <p:ph idx="2" type="body"/>
          </p:nvPr>
        </p:nvSpPr>
        <p:spPr>
          <a:xfrm>
            <a:off x="913795" y="2431518"/>
            <a:ext cx="3706889" cy="335968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60" name="Google Shape;60;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3" name="Shape 63"/>
        <p:cNvGrpSpPr/>
        <p:nvPr/>
      </p:nvGrpSpPr>
      <p:grpSpPr>
        <a:xfrm>
          <a:off x="0" y="0"/>
          <a:ext cx="0" cy="0"/>
          <a:chOff x="0" y="0"/>
          <a:chExt cx="0" cy="0"/>
        </a:xfrm>
      </p:grpSpPr>
      <p:pic>
        <p:nvPicPr>
          <p:cNvPr descr="Slate-V2-HD-vertPhotoInset.png" id="64" name="Google Shape;64;p28"/>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65" name="Google Shape;65;p28"/>
          <p:cNvSpPr txBox="1"/>
          <p:nvPr>
            <p:ph type="title"/>
          </p:nvPr>
        </p:nvSpPr>
        <p:spPr>
          <a:xfrm>
            <a:off x="913795" y="609923"/>
            <a:ext cx="5934949" cy="182933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lvl="0" algn="ctr">
              <a:spcBef>
                <a:spcPts val="0"/>
              </a:spcBef>
              <a:spcAft>
                <a:spcPts val="0"/>
              </a:spcAft>
              <a:buClr>
                <a:schemeClr val="lt2"/>
              </a:buClr>
              <a:buSzPts val="3200"/>
              <a:buFont typeface="Lustria"/>
              <a:buNone/>
              <a:defRPr b="0"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p:nvPr>
            <p:ph idx="2" type="pic"/>
          </p:nvPr>
        </p:nvSpPr>
        <p:spPr>
          <a:xfrm>
            <a:off x="7442551" y="763702"/>
            <a:ext cx="3275751" cy="4912822"/>
          </a:xfrm>
          <a:prstGeom prst="rect">
            <a:avLst/>
          </a:prstGeom>
          <a:noFill/>
          <a:ln>
            <a:noFill/>
          </a:ln>
          <a:effectLst>
            <a:outerShdw blurRad="38100" dir="4440000" dist="25400">
              <a:srgbClr val="000000">
                <a:alpha val="35686"/>
              </a:srgbClr>
            </a:outerShdw>
          </a:effectLst>
        </p:spPr>
      </p:sp>
      <p:sp>
        <p:nvSpPr>
          <p:cNvPr id="67" name="Google Shape;67;p28"/>
          <p:cNvSpPr txBox="1"/>
          <p:nvPr>
            <p:ph idx="1" type="body"/>
          </p:nvPr>
        </p:nvSpPr>
        <p:spPr>
          <a:xfrm>
            <a:off x="913795" y="2439261"/>
            <a:ext cx="5934949" cy="337613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68" name="Google Shape;68;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9"/>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8" name="Google Shape;8;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 name="Google Shape;9;p1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 name="Google Shape;10;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1370693" y="2919467"/>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fontScale="90000"/>
          </a:bodyPr>
          <a:lstStyle/>
          <a:p>
            <a:pPr indent="0" lvl="0" marL="0" rtl="0" algn="ctr">
              <a:spcBef>
                <a:spcPts val="0"/>
              </a:spcBef>
              <a:spcAft>
                <a:spcPts val="0"/>
              </a:spcAft>
              <a:buClr>
                <a:schemeClr val="lt2"/>
              </a:buClr>
              <a:buSzPct val="100000"/>
              <a:buFont typeface="Lustria"/>
              <a:buNone/>
            </a:pPr>
            <a:r>
              <a:rPr lang="tr-TR">
                <a:latin typeface="Arial"/>
                <a:ea typeface="Arial"/>
                <a:cs typeface="Arial"/>
                <a:sym typeface="Arial"/>
              </a:rPr>
              <a:t>BİLİM VE SANAT MERKEZLERİ ÖĞRENCİ TANILAMA VE YERLEŞTİRME KILAVUZU</a:t>
            </a:r>
            <a:br>
              <a:rPr lang="tr-TR">
                <a:latin typeface="Arial"/>
                <a:ea typeface="Arial"/>
                <a:cs typeface="Arial"/>
                <a:sym typeface="Arial"/>
              </a:rPr>
            </a:br>
            <a:r>
              <a:rPr lang="tr-TR">
                <a:latin typeface="Arial"/>
                <a:ea typeface="Arial"/>
                <a:cs typeface="Arial"/>
                <a:sym typeface="Arial"/>
              </a:rPr>
              <a:t>BİLGİLENDİRME TOPLANTISI </a:t>
            </a:r>
            <a:endParaRPr>
              <a:latin typeface="Arial"/>
              <a:ea typeface="Arial"/>
              <a:cs typeface="Arial"/>
              <a:sym typeface="Arial"/>
            </a:endParaRPr>
          </a:p>
        </p:txBody>
      </p:sp>
      <p:sp>
        <p:nvSpPr>
          <p:cNvPr id="145" name="Google Shape;145;p1"/>
          <p:cNvSpPr txBox="1"/>
          <p:nvPr>
            <p:ph idx="1" type="subTitle"/>
          </p:nvPr>
        </p:nvSpPr>
        <p:spPr>
          <a:xfrm>
            <a:off x="1370693" y="5053066"/>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0" lvl="0" marL="0" rtl="0" algn="ctr">
              <a:spcBef>
                <a:spcPts val="0"/>
              </a:spcBef>
              <a:spcAft>
                <a:spcPts val="0"/>
              </a:spcAft>
              <a:buSzPts val="1400"/>
              <a:buNone/>
            </a:pPr>
            <a:r>
              <a:rPr lang="tr-TR"/>
              <a:t>2022-2023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rPr b="1" lang="tr-TR"/>
              <a:t>Ön Değerlendirme Uygulama Esasları</a:t>
            </a:r>
            <a:endParaRPr/>
          </a:p>
        </p:txBody>
      </p:sp>
      <p:sp>
        <p:nvSpPr>
          <p:cNvPr id="197" name="Google Shape;197;p10"/>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fontScale="92500"/>
          </a:bodyPr>
          <a:lstStyle/>
          <a:p>
            <a:pPr indent="-306000" lvl="0" marL="342900" rtl="0" algn="l">
              <a:spcBef>
                <a:spcPts val="0"/>
              </a:spcBef>
              <a:spcAft>
                <a:spcPts val="0"/>
              </a:spcAft>
              <a:buSzPct val="70000"/>
              <a:buChar char="◈"/>
            </a:pPr>
            <a:r>
              <a:rPr lang="tr-TR"/>
              <a:t> </a:t>
            </a:r>
            <a:r>
              <a:rPr lang="tr-TR" sz="2400"/>
              <a:t>Ön değerlendirme uygulamaları</a:t>
            </a:r>
            <a:endParaRPr/>
          </a:p>
          <a:p>
            <a:pPr indent="0" lvl="0" marL="36900" rtl="0" algn="l">
              <a:spcBef>
                <a:spcPts val="1044"/>
              </a:spcBef>
              <a:spcAft>
                <a:spcPts val="0"/>
              </a:spcAft>
              <a:buSzPct val="70000"/>
              <a:buNone/>
            </a:pPr>
            <a:r>
              <a:rPr lang="tr-TR" sz="2400"/>
              <a:t> </a:t>
            </a:r>
            <a:r>
              <a:rPr lang="tr-TR" sz="2400" u="sng">
                <a:solidFill>
                  <a:srgbClr val="FF0000"/>
                </a:solidFill>
              </a:rPr>
              <a:t>genel zihinsel yetenek alanı için </a:t>
            </a:r>
            <a:r>
              <a:rPr lang="tr-TR" sz="2400" u="sng"/>
              <a:t>il tanılama sınav komisyonları tarafından belirlenen uygulama merkezlerinde</a:t>
            </a:r>
            <a:r>
              <a:rPr lang="tr-TR" sz="2400"/>
              <a:t> tablet bilgisayarlar üzerinden, </a:t>
            </a:r>
            <a:endParaRPr/>
          </a:p>
          <a:p>
            <a:pPr indent="0" lvl="0" marL="36900" rtl="0" algn="l">
              <a:spcBef>
                <a:spcPts val="1044"/>
              </a:spcBef>
              <a:spcAft>
                <a:spcPts val="0"/>
              </a:spcAft>
              <a:buSzPct val="70000"/>
              <a:buNone/>
            </a:pPr>
            <a:r>
              <a:rPr lang="tr-TR" sz="2400" u="sng">
                <a:solidFill>
                  <a:srgbClr val="FF0000"/>
                </a:solidFill>
              </a:rPr>
              <a:t>resim ve müzik yetenek alanları için </a:t>
            </a:r>
            <a:r>
              <a:rPr lang="tr-TR" sz="2400"/>
              <a:t>ise </a:t>
            </a:r>
            <a:r>
              <a:rPr lang="tr-TR" sz="2400" u="sng"/>
              <a:t>öğrencilerin kayıtlı bulundukları okullarda elektronik ortamda </a:t>
            </a:r>
            <a:r>
              <a:rPr lang="tr-TR" sz="2400"/>
              <a:t>14 Ocak - 09 Nisan 2023 tarihleri arasında yapılacaktır.</a:t>
            </a:r>
            <a:endParaRPr/>
          </a:p>
          <a:p>
            <a:pPr indent="-305999" lvl="0" marL="342900" rtl="0" algn="l">
              <a:spcBef>
                <a:spcPts val="1044"/>
              </a:spcBef>
              <a:spcAft>
                <a:spcPts val="0"/>
              </a:spcAft>
              <a:buSzPct val="70000"/>
              <a:buChar char="◈"/>
            </a:pPr>
            <a:r>
              <a:rPr lang="tr-TR" sz="2400"/>
              <a:t>  Genel zihinsel yetenek alanı ön değerlendirme uygulamalarına girecek öğrencilerin randevuları, il tanılama sınav komisyonları tarafından MEBBİS/BİLSEM Modülü üzerinden verilecektir. Uygulamalar, cumartesi ve pazar günleri; 9.00, 10.15, 11.30, 13.30, 14.45, 16.00 saatlerinde olmak üzere günlük altı (6) oturum olacak şekilde planlanacaktır.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t/>
            </a:r>
            <a:endParaRPr/>
          </a:p>
        </p:txBody>
      </p:sp>
      <p:sp>
        <p:nvSpPr>
          <p:cNvPr id="203" name="Google Shape;203;p11"/>
          <p:cNvSpPr txBox="1"/>
          <p:nvPr>
            <p:ph idx="1" type="body"/>
          </p:nvPr>
        </p:nvSpPr>
        <p:spPr>
          <a:xfrm>
            <a:off x="706582" y="1732449"/>
            <a:ext cx="10903527"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rtl="0" algn="l">
              <a:spcBef>
                <a:spcPts val="0"/>
              </a:spcBef>
              <a:spcAft>
                <a:spcPts val="0"/>
              </a:spcAft>
              <a:buSzPts val="1960"/>
              <a:buChar char="◈"/>
            </a:pPr>
            <a:r>
              <a:rPr lang="tr-TR" sz="2800"/>
              <a:t>Resim ve müzik yetenek alanları ön değerlendirme uygulamaları elektronik ortamda </a:t>
            </a:r>
            <a:r>
              <a:rPr lang="tr-TR" sz="2800" u="sng">
                <a:solidFill>
                  <a:srgbClr val="FF0000"/>
                </a:solidFill>
              </a:rPr>
              <a:t>sınıf öğretmenleri tarafından </a:t>
            </a:r>
            <a:r>
              <a:rPr lang="tr-TR" sz="2800"/>
              <a:t>gerçekleştirilecektir. “Bilim ve Sanat Merkezleri Müzik ve Resim Yetenek Alanları Ön Değerlendirme Uygulayıcı Kılavuzu” </a:t>
            </a:r>
            <a:r>
              <a:rPr lang="tr-TR" sz="2800" u="sng"/>
              <a:t>sınıf öğretmenlerinin kişisel MEBBİS sayfalarında yer alan “MEBBİS BİLSEM İşlemleri Modülü” üzerinden paylaşılacaktır. </a:t>
            </a:r>
            <a:endParaRPr sz="2800"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rPr b="1" lang="tr-TR"/>
              <a:t>Bireysel Değerlendirme Uygulama Esasları</a:t>
            </a:r>
            <a:endParaRPr b="1"/>
          </a:p>
        </p:txBody>
      </p:sp>
      <p:sp>
        <p:nvSpPr>
          <p:cNvPr id="209" name="Google Shape;209;p12"/>
          <p:cNvSpPr txBox="1"/>
          <p:nvPr>
            <p:ph idx="1" type="body"/>
          </p:nvPr>
        </p:nvSpPr>
        <p:spPr>
          <a:xfrm>
            <a:off x="595744" y="1732449"/>
            <a:ext cx="11249891"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fontScale="92500" lnSpcReduction="20000"/>
          </a:bodyPr>
          <a:lstStyle/>
          <a:p>
            <a:pPr indent="-306000" lvl="0" marL="342900" rtl="0" algn="l">
              <a:spcBef>
                <a:spcPts val="0"/>
              </a:spcBef>
              <a:spcAft>
                <a:spcPts val="0"/>
              </a:spcAft>
              <a:buSzPct val="70000"/>
              <a:buChar char="◈"/>
            </a:pPr>
            <a:r>
              <a:rPr lang="tr-TR" sz="3000"/>
              <a:t>Ön değerlendirme uygulamaları tamamlandıktan sonra Bakanlık tarafından belirlenecek puanları geçen öğrenciler yetenek alanlarına göre bireysel değerlendirme uygulamalarına alınacaktır.</a:t>
            </a:r>
            <a:endParaRPr/>
          </a:p>
          <a:p>
            <a:pPr indent="-306000" lvl="0" marL="342900" rtl="0" algn="l">
              <a:spcBef>
                <a:spcPts val="1155"/>
              </a:spcBef>
              <a:spcAft>
                <a:spcPts val="0"/>
              </a:spcAft>
              <a:buSzPct val="70000"/>
              <a:buChar char="◈"/>
            </a:pPr>
            <a:r>
              <a:rPr lang="tr-TR" sz="3000"/>
              <a:t> Resim ve müzik yetenek alanlarında uygulamaya alınacak öğrenciler giriş belgelerinde </a:t>
            </a:r>
            <a:r>
              <a:rPr lang="tr-TR" sz="3000" u="sng"/>
              <a:t>belirtilen saatten otuz (30) dakika önce</a:t>
            </a:r>
            <a:r>
              <a:rPr lang="tr-TR" sz="3000"/>
              <a:t>; genel zihinsel yetenek alanında uygulamaya alınacak öğrenciler ise giriş belgelerinde yer alan saatte uygulama merkezlerinde hazır bulunacaklardır. Öğrenciler giriş belgelerindeki randevu saatinden en fazla on beş (15) dakikaya kadar yaşanan gecikmelerde değerlendirmeye alınacak olup bu sürenin aşılmasından sonra değerlendirmeye alınmayacaklardır. </a:t>
            </a:r>
            <a:endParaRPr/>
          </a:p>
          <a:p>
            <a:pPr indent="-223767" lvl="0" marL="342900" rtl="0" algn="l">
              <a:spcBef>
                <a:spcPts val="970"/>
              </a:spcBef>
              <a:spcAft>
                <a:spcPts val="0"/>
              </a:spcAft>
              <a:buSzPct val="70000"/>
              <a:buNone/>
            </a:pPr>
            <a:r>
              <a:t/>
            </a:r>
            <a:endParaRPr/>
          </a:p>
          <a:p>
            <a:pPr indent="0" lvl="0" marL="0" rtl="0" algn="l">
              <a:spcBef>
                <a:spcPts val="970"/>
              </a:spcBef>
              <a:spcAft>
                <a:spcPts val="0"/>
              </a:spcAft>
              <a:buSzPct val="7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t/>
            </a:r>
            <a:endParaRPr/>
          </a:p>
        </p:txBody>
      </p:sp>
      <p:sp>
        <p:nvSpPr>
          <p:cNvPr id="215" name="Google Shape;215;p13"/>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306000" lvl="0" marL="342900" rtl="0" algn="l">
              <a:spcBef>
                <a:spcPts val="0"/>
              </a:spcBef>
              <a:spcAft>
                <a:spcPts val="0"/>
              </a:spcAft>
              <a:buSzPts val="1960"/>
              <a:buChar char="◈"/>
            </a:pPr>
            <a:r>
              <a:rPr lang="tr-TR" sz="2800"/>
              <a:t>Bireysel değerlendirme uygulamaları sonucunda Bakanlık tarafından yetenek alanlarına göre belirlenecek puanı geçen öğrenciler kayıtlı oldukları okulların kayıt bölgelerindeki BİLSEM’lere kayıt hakkı kazanacaktır.</a:t>
            </a:r>
            <a:endParaRPr/>
          </a:p>
          <a:p>
            <a:pPr indent="-181540" lvl="0" marL="342900" rtl="0" algn="l">
              <a:spcBef>
                <a:spcPts val="1160"/>
              </a:spcBef>
              <a:spcAft>
                <a:spcPts val="0"/>
              </a:spcAft>
              <a:buSzPts val="1960"/>
              <a:buNone/>
            </a:pPr>
            <a:r>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idx="1" type="body"/>
          </p:nvPr>
        </p:nvSpPr>
        <p:spPr>
          <a:xfrm>
            <a:off x="535577" y="415637"/>
            <a:ext cx="10818223" cy="57197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lnSpcReduction="10000"/>
          </a:bodyPr>
          <a:lstStyle/>
          <a:p>
            <a:pPr indent="0" lvl="0" marL="36900" rtl="0" algn="l">
              <a:spcBef>
                <a:spcPts val="0"/>
              </a:spcBef>
              <a:spcAft>
                <a:spcPts val="0"/>
              </a:spcAft>
              <a:buSzPts val="1680"/>
              <a:buNone/>
            </a:pPr>
            <a:r>
              <a:rPr b="1" lang="tr-TR" sz="2400" u="sng"/>
              <a:t>Genel Zihinsel Yetenek Alanı Bireysel Değerlendirme Uygulamaları</a:t>
            </a:r>
            <a:endParaRPr/>
          </a:p>
          <a:p>
            <a:pPr indent="-306000" lvl="0" marL="342900" rtl="0" algn="l">
              <a:spcBef>
                <a:spcPts val="1000"/>
              </a:spcBef>
              <a:spcAft>
                <a:spcPts val="0"/>
              </a:spcAft>
              <a:buSzPts val="1400"/>
              <a:buChar char="◈"/>
            </a:pPr>
            <a:r>
              <a:rPr lang="tr-TR"/>
              <a:t>Bireysel değerlendirme uygulamalarında Bakanlıkça belirlenen zekâ ölçeği/ölçekleri kullanılacaktır.</a:t>
            </a:r>
            <a:endParaRPr/>
          </a:p>
          <a:p>
            <a:pPr indent="-217100" lvl="0" marL="342900" rtl="0" algn="l">
              <a:spcBef>
                <a:spcPts val="1000"/>
              </a:spcBef>
              <a:spcAft>
                <a:spcPts val="0"/>
              </a:spcAft>
              <a:buSzPts val="1400"/>
              <a:buNone/>
            </a:pPr>
            <a:r>
              <a:t/>
            </a:r>
            <a:endParaRPr/>
          </a:p>
          <a:p>
            <a:pPr indent="0" lvl="0" marL="36900" rtl="0" algn="l">
              <a:spcBef>
                <a:spcPts val="1080"/>
              </a:spcBef>
              <a:spcAft>
                <a:spcPts val="0"/>
              </a:spcAft>
              <a:buSzPts val="1680"/>
              <a:buNone/>
            </a:pPr>
            <a:r>
              <a:rPr b="1" lang="tr-TR" sz="2400" u="sng"/>
              <a:t>Resim Yetenek Alanı Bireysel Değerlendirme Uygulamaları </a:t>
            </a:r>
            <a:endParaRPr/>
          </a:p>
          <a:p>
            <a:pPr indent="-306000" lvl="0" marL="342900" rtl="0" algn="l">
              <a:spcBef>
                <a:spcPts val="1000"/>
              </a:spcBef>
              <a:spcAft>
                <a:spcPts val="0"/>
              </a:spcAft>
              <a:buSzPts val="1400"/>
              <a:buChar char="◈"/>
            </a:pPr>
            <a:r>
              <a:rPr lang="tr-TR"/>
              <a:t>Değerlendirmeler Bakanlıkça belirlenen ölçütler doğrultusunda yapılacaktır. </a:t>
            </a:r>
            <a:endParaRPr/>
          </a:p>
          <a:p>
            <a:pPr indent="-306000" lvl="0" marL="342900" rtl="0" algn="l">
              <a:spcBef>
                <a:spcPts val="1000"/>
              </a:spcBef>
              <a:spcAft>
                <a:spcPts val="0"/>
              </a:spcAft>
              <a:buSzPts val="1400"/>
              <a:buChar char="◈"/>
            </a:pPr>
            <a:r>
              <a:rPr lang="tr-TR"/>
              <a:t>Değerlendirmeler belirlenen tarihlerde yer alan her bir gün için iki (2) oturumdan oluşacaktır.</a:t>
            </a:r>
            <a:endParaRPr/>
          </a:p>
          <a:p>
            <a:pPr indent="-217100" lvl="0" marL="342900" rtl="0" algn="l">
              <a:spcBef>
                <a:spcPts val="1000"/>
              </a:spcBef>
              <a:spcAft>
                <a:spcPts val="0"/>
              </a:spcAft>
              <a:buSzPts val="1400"/>
              <a:buNone/>
            </a:pPr>
            <a:r>
              <a:t/>
            </a:r>
            <a:endParaRPr/>
          </a:p>
          <a:p>
            <a:pPr indent="0" lvl="0" marL="36900" rtl="0" algn="l">
              <a:spcBef>
                <a:spcPts val="1080"/>
              </a:spcBef>
              <a:spcAft>
                <a:spcPts val="0"/>
              </a:spcAft>
              <a:buSzPts val="1680"/>
              <a:buNone/>
            </a:pPr>
            <a:r>
              <a:rPr b="1" lang="tr-TR" sz="2400" u="sng"/>
              <a:t>Müzik Yetenek Alanı Bireysel Değerlendirme Uygulamaları </a:t>
            </a:r>
            <a:endParaRPr/>
          </a:p>
          <a:p>
            <a:pPr indent="-306000" lvl="0" marL="342900" rtl="0" algn="l">
              <a:spcBef>
                <a:spcPts val="1000"/>
              </a:spcBef>
              <a:spcAft>
                <a:spcPts val="0"/>
              </a:spcAft>
              <a:buSzPts val="1400"/>
              <a:buChar char="◈"/>
            </a:pPr>
            <a:r>
              <a:rPr lang="tr-TR"/>
              <a:t>Değerlendirmeler Bakanlıkça belirlenen ölçütler doğrultusunda yapılacaktır. </a:t>
            </a:r>
            <a:endParaRPr/>
          </a:p>
          <a:p>
            <a:pPr indent="-306000" lvl="0" marL="342900" rtl="0" algn="l">
              <a:spcBef>
                <a:spcPts val="1000"/>
              </a:spcBef>
              <a:spcAft>
                <a:spcPts val="0"/>
              </a:spcAft>
              <a:buSzPts val="1400"/>
              <a:buChar char="◈"/>
            </a:pPr>
            <a:r>
              <a:rPr lang="tr-TR"/>
              <a:t>Değerlendirmeler her gün için dört (4) oturum şeklinde gerçekleştirilecektir. </a:t>
            </a:r>
            <a:endParaRPr/>
          </a:p>
          <a:p>
            <a:pPr indent="-306000" lvl="0" marL="342900" rtl="0" algn="l">
              <a:lnSpc>
                <a:spcPct val="120000"/>
              </a:lnSpc>
              <a:spcBef>
                <a:spcPts val="1000"/>
              </a:spcBef>
              <a:spcAft>
                <a:spcPts val="0"/>
              </a:spcAft>
              <a:buSzPts val="1400"/>
              <a:buChar char="◈"/>
            </a:pPr>
            <a:r>
              <a:rPr lang="tr-TR"/>
              <a:t>Değerlendirmeye yönelik hazırlanan “Örnek Uygulama Videosu” http://orgm.meb.gov.tr adresi üzerinden izlenebilecektir. İlgili videonun her oturum öncesinde öğrencilere uygulama merkezi müdürlüklerince izletilmesi zorunludur.</a:t>
            </a:r>
            <a:endParaRPr b="1"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rPr lang="tr-TR"/>
              <a:t> </a:t>
            </a:r>
            <a:r>
              <a:rPr b="1" lang="tr-TR"/>
              <a:t>İTİRAZLAR</a:t>
            </a:r>
            <a:endParaRPr b="1"/>
          </a:p>
        </p:txBody>
      </p:sp>
      <p:sp>
        <p:nvSpPr>
          <p:cNvPr id="226" name="Google Shape;226;p15"/>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0" lvl="0" marL="36900" rtl="0" algn="l">
              <a:spcBef>
                <a:spcPts val="0"/>
              </a:spcBef>
              <a:spcAft>
                <a:spcPts val="0"/>
              </a:spcAft>
              <a:buSzPts val="2240"/>
              <a:buNone/>
            </a:pPr>
            <a:r>
              <a:rPr b="1" lang="tr-TR" sz="3200" u="sng">
                <a:solidFill>
                  <a:schemeClr val="lt1"/>
                </a:solidFill>
              </a:rPr>
              <a:t>Ön Değerlendirme Uygulamasına İtiraz (24-28 Nisan 2023)</a:t>
            </a:r>
            <a:endParaRPr/>
          </a:p>
          <a:p>
            <a:pPr indent="-306000" lvl="0" marL="342900" rtl="0" algn="l">
              <a:spcBef>
                <a:spcPts val="1160"/>
              </a:spcBef>
              <a:spcAft>
                <a:spcPts val="0"/>
              </a:spcAft>
              <a:buSzPts val="1960"/>
              <a:buChar char="◈"/>
            </a:pPr>
            <a:r>
              <a:rPr lang="tr-TR" sz="2800"/>
              <a:t>Genel zihinsel, resim ve müzik yetenek alanı ön değerlendirme uygulamalarına ilişkin itirazlar takvimde belirtilen tarih aralığında </a:t>
            </a:r>
            <a:r>
              <a:rPr lang="tr-TR" sz="2800" u="sng">
                <a:solidFill>
                  <a:srgbClr val="FF0000"/>
                </a:solidFill>
              </a:rPr>
              <a:t>öğrenci velisi tarafından e-İtiraz Modülü üzerinden yapılacaktır. </a:t>
            </a:r>
            <a:r>
              <a:rPr lang="tr-TR" sz="2800"/>
              <a:t>İtirazlar, il tanılama sınav komisyonlarınca takvimde belirtilen tarih aralığında değerlendirilerek e-İtiraz Modülü üzerinden cevaplanacaktır.</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lnSpcReduction="10000"/>
          </a:bodyPr>
          <a:lstStyle/>
          <a:p>
            <a:pPr indent="0" lvl="0" marL="36900" rtl="0" algn="l">
              <a:spcBef>
                <a:spcPts val="0"/>
              </a:spcBef>
              <a:spcAft>
                <a:spcPts val="0"/>
              </a:spcAft>
              <a:buSzPts val="2240"/>
              <a:buNone/>
            </a:pPr>
            <a:r>
              <a:rPr b="1" lang="tr-TR" sz="3200" u="sng"/>
              <a:t>Bireysel Değerlendirme Uygulamasına İtiraz (7-11 Ağustos 2023)</a:t>
            </a:r>
            <a:endParaRPr/>
          </a:p>
          <a:p>
            <a:pPr indent="-306000" lvl="0" marL="342900" rtl="0" algn="l">
              <a:spcBef>
                <a:spcPts val="1160"/>
              </a:spcBef>
              <a:spcAft>
                <a:spcPts val="0"/>
              </a:spcAft>
              <a:buSzPts val="1960"/>
              <a:buChar char="◈"/>
            </a:pPr>
            <a:r>
              <a:rPr lang="tr-TR" sz="2800"/>
              <a:t>Genel zihinsel, resim ve müzik yetenek alanı bireysel değerlendirme uygulama sonuçlarına ilişkin itirazlar takvimde belirtilen tarih aralığında </a:t>
            </a:r>
            <a:r>
              <a:rPr lang="tr-TR" sz="2800" u="sng">
                <a:solidFill>
                  <a:srgbClr val="FF0000"/>
                </a:solidFill>
              </a:rPr>
              <a:t>öğrenci velisi tarafından “EK-2 İtiraz Başvuru Formu” doldurularak il tanılama sınav komisyonlarına yapılacaktır. </a:t>
            </a:r>
            <a:r>
              <a:rPr lang="tr-TR" sz="2800"/>
              <a:t>İtirazlar il tanılama sınav komisyonlarınca takvimde belirtilen tarih aralığında değerlendirilecektir. </a:t>
            </a:r>
            <a:endParaRPr/>
          </a:p>
          <a:p>
            <a:pPr indent="-306000" lvl="0" marL="342900" rtl="0" algn="l">
              <a:spcBef>
                <a:spcPts val="1160"/>
              </a:spcBef>
              <a:spcAft>
                <a:spcPts val="0"/>
              </a:spcAft>
              <a:buSzPts val="1960"/>
              <a:buChar char="◈"/>
            </a:pPr>
            <a:r>
              <a:rPr lang="tr-TR" sz="2800"/>
              <a:t>Faks ve e-posta yolu ile yapılan itirazlar dikkate alınmayacaktır.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t/>
            </a:r>
            <a:endParaRPr/>
          </a:p>
        </p:txBody>
      </p:sp>
      <p:sp>
        <p:nvSpPr>
          <p:cNvPr id="237" name="Google Shape;237;p17"/>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306000" lvl="0" marL="342900" rtl="0" algn="l">
              <a:spcBef>
                <a:spcPts val="0"/>
              </a:spcBef>
              <a:spcAft>
                <a:spcPts val="0"/>
              </a:spcAft>
              <a:buSzPts val="2240"/>
              <a:buChar char="◈"/>
            </a:pPr>
            <a:r>
              <a:rPr b="1" lang="tr-TR" sz="3200" u="sng">
                <a:solidFill>
                  <a:schemeClr val="hlink"/>
                </a:solidFill>
                <a:hlinkClick r:id="rId3"/>
              </a:rPr>
              <a:t>KILAVUZ</a:t>
            </a:r>
            <a:endParaRPr b="1" sz="3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t/>
            </a:r>
            <a:endParaRPr/>
          </a:p>
        </p:txBody>
      </p:sp>
      <p:sp>
        <p:nvSpPr>
          <p:cNvPr id="243" name="Google Shape;243;p18"/>
          <p:cNvSpPr txBox="1"/>
          <p:nvPr>
            <p:ph idx="1" type="body"/>
          </p:nvPr>
        </p:nvSpPr>
        <p:spPr>
          <a:xfrm>
            <a:off x="913795" y="2937164"/>
            <a:ext cx="10353762" cy="285403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0" lvl="0" marL="36900" rtl="0" algn="ctr">
              <a:spcBef>
                <a:spcPts val="0"/>
              </a:spcBef>
              <a:spcAft>
                <a:spcPts val="0"/>
              </a:spcAft>
              <a:buSzPts val="3360"/>
              <a:buNone/>
            </a:pPr>
            <a:r>
              <a:rPr lang="tr-TR" sz="4800"/>
              <a:t>TEŞEKKÜRLER</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Ekran Kırpma" id="150" name="Google Shape;150;p2"/>
          <p:cNvPicPr preferRelativeResize="0"/>
          <p:nvPr>
            <p:ph idx="1" type="body"/>
          </p:nvPr>
        </p:nvPicPr>
        <p:blipFill rotWithShape="1">
          <a:blip r:embed="rId3">
            <a:alphaModFix/>
          </a:blip>
          <a:srcRect b="0" l="0" r="0" t="0"/>
          <a:stretch/>
        </p:blipFill>
        <p:spPr>
          <a:xfrm>
            <a:off x="1489165" y="95615"/>
            <a:ext cx="9117874" cy="6631756"/>
          </a:xfrm>
          <a:prstGeom prst="rect">
            <a:avLst/>
          </a:prstGeom>
          <a:noFill/>
          <a:ln>
            <a:noFill/>
          </a:ln>
          <a:effectLst>
            <a:outerShdw blurRad="25400">
              <a:srgbClr val="000000">
                <a:alpha val="45882"/>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rPr b="1" lang="tr-TR"/>
              <a:t>ADAY GÖSTERME SÜRECİ</a:t>
            </a:r>
            <a:endParaRPr b="1"/>
          </a:p>
        </p:txBody>
      </p:sp>
      <p:sp>
        <p:nvSpPr>
          <p:cNvPr id="156" name="Google Shape;156;p3"/>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306000" lvl="0" marL="342900" rtl="0" algn="l">
              <a:spcBef>
                <a:spcPts val="0"/>
              </a:spcBef>
              <a:spcAft>
                <a:spcPts val="0"/>
              </a:spcAft>
              <a:buSzPts val="1960"/>
              <a:buChar char="◈"/>
            </a:pPr>
            <a:r>
              <a:rPr lang="tr-TR" sz="2800"/>
              <a:t>Aday gösterme süreci okul yönlendirme komisyonları tarafından yürütülecektir. </a:t>
            </a:r>
            <a:endParaRPr/>
          </a:p>
          <a:p>
            <a:pPr indent="-306000" lvl="0" marL="342900" rtl="0" algn="l">
              <a:spcBef>
                <a:spcPts val="1160"/>
              </a:spcBef>
              <a:spcAft>
                <a:spcPts val="0"/>
              </a:spcAft>
              <a:buSzPts val="1960"/>
              <a:buChar char="◈"/>
            </a:pPr>
            <a:r>
              <a:rPr b="1" lang="tr-TR" sz="2800" u="sng"/>
              <a:t>Okul yönlendirme komisyonu</a:t>
            </a:r>
            <a:r>
              <a:rPr lang="tr-TR" sz="2800"/>
              <a:t>; okul müdürü başkanlığında müdür yardımcıları, rehber öğretmen/psikolojik danışmanlar ve 1, 2 ve 3. sınıf seviyelerinden okul müdürünün belirleyeceği en az birer sınıf öğretmeninden oluşturulacaktır. Komisyonda yer alması gereken üyelerden herhangi birinin bulunmadığı durumlarda komisyon mevcut üyeler ile oluşturulacaktır.</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idx="1" type="body"/>
          </p:nvPr>
        </p:nvSpPr>
        <p:spPr>
          <a:xfrm>
            <a:off x="600891" y="653143"/>
            <a:ext cx="10752909" cy="552382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306000" lvl="0" marL="342900" rtl="0" algn="l">
              <a:spcBef>
                <a:spcPts val="0"/>
              </a:spcBef>
              <a:spcAft>
                <a:spcPts val="0"/>
              </a:spcAft>
              <a:buSzPts val="1680"/>
              <a:buChar char="◈"/>
            </a:pPr>
            <a:r>
              <a:rPr lang="tr-TR" sz="2400"/>
              <a:t>Her okulda </a:t>
            </a:r>
            <a:r>
              <a:rPr lang="tr-TR" sz="2400" u="sng">
                <a:solidFill>
                  <a:srgbClr val="00B0F0"/>
                </a:solidFill>
              </a:rPr>
              <a:t>1, 2 ve 3. sınıf düzeylerinden </a:t>
            </a:r>
            <a:r>
              <a:rPr lang="tr-TR" sz="2400" u="sng">
                <a:solidFill>
                  <a:srgbClr val="FF0000"/>
                </a:solidFill>
              </a:rPr>
              <a:t>her bir yetenek alanı için </a:t>
            </a:r>
            <a:r>
              <a:rPr lang="tr-TR" sz="2400"/>
              <a:t>belirtilen her bir sınıf düzeyindeki </a:t>
            </a:r>
            <a:r>
              <a:rPr b="1" lang="tr-TR" sz="2400" u="sng"/>
              <a:t>toplam öğrenci sayısının en fazla %20’si </a:t>
            </a:r>
            <a:r>
              <a:rPr lang="tr-TR" sz="2400"/>
              <a:t>aday gösterilebilecektir. </a:t>
            </a:r>
            <a:endParaRPr/>
          </a:p>
          <a:p>
            <a:pPr indent="-306000" lvl="0" marL="342900" rtl="0" algn="l">
              <a:spcBef>
                <a:spcPts val="1080"/>
              </a:spcBef>
              <a:spcAft>
                <a:spcPts val="0"/>
              </a:spcAft>
              <a:buSzPts val="1680"/>
              <a:buChar char="◈"/>
            </a:pPr>
            <a:r>
              <a:rPr lang="tr-TR" sz="2400" u="sng"/>
              <a:t>Bir öğrenci en fazla iki yetenek alanından </a:t>
            </a:r>
            <a:r>
              <a:rPr lang="tr-TR" sz="2400"/>
              <a:t>aday gösterilebilecektir. </a:t>
            </a:r>
            <a:endParaRPr/>
          </a:p>
          <a:p>
            <a:pPr indent="-306000" lvl="0" marL="342900" rtl="0" algn="l">
              <a:spcBef>
                <a:spcPts val="1080"/>
              </a:spcBef>
              <a:spcAft>
                <a:spcPts val="0"/>
              </a:spcAft>
              <a:buSzPts val="1680"/>
              <a:buChar char="◈"/>
            </a:pPr>
            <a:r>
              <a:rPr lang="tr-TR" sz="2400"/>
              <a:t>Sınıf öğretmenleri tarafından aday gösterilmek üzere önerilen öğrenci/öğrenciler için “EK-1 Gözlem Formu”nun çıktısı doldurulduktan sonra okul yönlendirme komisyonuna teslim edilecektir. </a:t>
            </a:r>
            <a:endParaRPr/>
          </a:p>
          <a:p>
            <a:pPr indent="-306000" lvl="0" marL="342900" rtl="0" algn="l">
              <a:spcBef>
                <a:spcPts val="1080"/>
              </a:spcBef>
              <a:spcAft>
                <a:spcPts val="0"/>
              </a:spcAft>
              <a:buSzPts val="1680"/>
              <a:buChar char="◈"/>
            </a:pPr>
            <a:r>
              <a:rPr lang="tr-TR" sz="2400"/>
              <a:t>Okul yönlendirme komisyonu tarafından aday gösterilmesine karar verilen öğrenci/öğrencilere ait gözlem formları ilgili </a:t>
            </a:r>
            <a:r>
              <a:rPr b="1" lang="tr-TR" sz="2400" u="sng"/>
              <a:t>öğretmenlere imza karşılığında tebliğ edilecektir. Sınıf öğretmenleri, komisyon tarafından tebliğ edilen gözlem formlarını MEBBİS/e-Okul Yönetim Bilgi Sistemi Modülüne işleyerek kaydedeceklerdir.</a:t>
            </a:r>
            <a:endParaRPr b="1" sz="2400"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4000"/>
              <a:buFont typeface="Lustria"/>
              <a:buNone/>
            </a:pPr>
            <a:r>
              <a:rPr lang="tr-TR">
                <a:solidFill>
                  <a:srgbClr val="FFFF00"/>
                </a:solidFill>
              </a:rPr>
              <a:t>DİKKAT!</a:t>
            </a:r>
            <a:endParaRPr>
              <a:solidFill>
                <a:srgbClr val="FFFF00"/>
              </a:solidFill>
            </a:endParaRPr>
          </a:p>
        </p:txBody>
      </p:sp>
      <p:sp>
        <p:nvSpPr>
          <p:cNvPr id="167" name="Google Shape;167;p5"/>
          <p:cNvSpPr txBox="1"/>
          <p:nvPr>
            <p:ph idx="1" type="body"/>
          </p:nvPr>
        </p:nvSpPr>
        <p:spPr>
          <a:xfrm>
            <a:off x="1204740" y="1967975"/>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306000" lvl="0" marL="342900" rtl="0" algn="l">
              <a:spcBef>
                <a:spcPts val="0"/>
              </a:spcBef>
              <a:spcAft>
                <a:spcPts val="0"/>
              </a:spcAft>
              <a:buSzPts val="2240"/>
              <a:buChar char="◈"/>
            </a:pPr>
            <a:r>
              <a:rPr b="1" lang="tr-TR" sz="3200">
                <a:solidFill>
                  <a:srgbClr val="FFFF00"/>
                </a:solidFill>
              </a:rPr>
              <a:t>BAŞVURU İÇİN SON GÜN 30 ARALIK 2022</a:t>
            </a:r>
            <a:endParaRPr b="1" sz="3200">
              <a:solidFill>
                <a:srgbClr val="FFFF00"/>
              </a:solidFill>
            </a:endParaRPr>
          </a:p>
          <a:p>
            <a:pPr indent="-306000" lvl="0" marL="342900" rtl="0" algn="l">
              <a:spcBef>
                <a:spcPts val="1240"/>
              </a:spcBef>
              <a:spcAft>
                <a:spcPts val="0"/>
              </a:spcAft>
              <a:buSzPts val="2240"/>
              <a:buChar char="◈"/>
            </a:pPr>
            <a:r>
              <a:rPr b="1" lang="tr-TR" sz="3200">
                <a:solidFill>
                  <a:srgbClr val="FFFF00"/>
                </a:solidFill>
              </a:rPr>
              <a:t>GÖZLEM FORMUNDA BOŞ MADDE BIRAKILMAMALIDIR.</a:t>
            </a:r>
            <a:endParaRPr b="1" sz="320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t/>
            </a:r>
            <a:endParaRPr/>
          </a:p>
        </p:txBody>
      </p:sp>
      <p:sp>
        <p:nvSpPr>
          <p:cNvPr id="173" name="Google Shape;173;p6"/>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306000" lvl="0" marL="342900" rtl="0" algn="l">
              <a:spcBef>
                <a:spcPts val="0"/>
              </a:spcBef>
              <a:spcAft>
                <a:spcPts val="0"/>
              </a:spcAft>
              <a:buSzPts val="1960"/>
              <a:buChar char="◈"/>
            </a:pPr>
            <a:r>
              <a:rPr lang="tr-TR" sz="2800"/>
              <a:t>Okul yönlendirme komisyonları tarafından aday gösterilmesine karar verilen özel eğitim ihtiyacı olan öğrencilerden; total görme yetersizliğine, total işitme yetersizliğine ve otizm spektrum bozukluğuna ilişkin Engelli Sağlık Kurulu Raporu / Çocuklar İçin Özel Gereksinim Raporu (ÇÖZGER) ile durumlarını belgeleyenler ön değerlendirme sürecine katılmayacaktır. İl tanılama sınav komisyonları tarafından söz konusu öğrencilere ait bilgiler Merkez Tanılama Sınav Komisyonuna bildirilecektir.</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rPr lang="tr-TR" u="sng"/>
              <a:t>Okul Yönlendirme Komisyonunun Görevleri</a:t>
            </a:r>
            <a:r>
              <a:rPr lang="tr-TR"/>
              <a:t>:</a:t>
            </a:r>
            <a:endParaRPr/>
          </a:p>
        </p:txBody>
      </p:sp>
      <p:sp>
        <p:nvSpPr>
          <p:cNvPr id="179" name="Google Shape;179;p7"/>
          <p:cNvSpPr txBox="1"/>
          <p:nvPr>
            <p:ph idx="1" type="body"/>
          </p:nvPr>
        </p:nvSpPr>
        <p:spPr>
          <a:xfrm>
            <a:off x="595745" y="1732450"/>
            <a:ext cx="11291455" cy="367082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rtl="0" algn="l">
              <a:spcBef>
                <a:spcPts val="0"/>
              </a:spcBef>
              <a:spcAft>
                <a:spcPts val="0"/>
              </a:spcAft>
              <a:buSzPts val="1680"/>
              <a:buChar char="◈"/>
            </a:pPr>
            <a:r>
              <a:rPr lang="tr-TR" sz="2400"/>
              <a:t>Sınıf öğretmenleri tarafından aday gösterilmek üzere önerilen öğrenci/öğrencilerin gözlem formlarını değerlendirerek aday gösterilecek öğrenci/öğrencileri belirlemek, </a:t>
            </a:r>
            <a:endParaRPr/>
          </a:p>
          <a:p>
            <a:pPr indent="-306000" lvl="0" marL="342900" rtl="0" algn="l">
              <a:spcBef>
                <a:spcPts val="1080"/>
              </a:spcBef>
              <a:spcAft>
                <a:spcPts val="0"/>
              </a:spcAft>
              <a:buSzPts val="1680"/>
              <a:buChar char="◈"/>
            </a:pPr>
            <a:r>
              <a:rPr lang="tr-TR" sz="2400"/>
              <a:t>Aday gösterilmesine karar verilen öğrenci/öğrencilerin sınıf/şube bazlı listelerini ve “EK-1 Gözlem Formları”nı ilgili sınıf öğretmenlerine tebliğ etmek, </a:t>
            </a:r>
            <a:endParaRPr/>
          </a:p>
          <a:p>
            <a:pPr indent="-306000" lvl="0" marL="342900" rtl="0" algn="l">
              <a:spcBef>
                <a:spcPts val="1080"/>
              </a:spcBef>
              <a:spcAft>
                <a:spcPts val="0"/>
              </a:spcAft>
              <a:buSzPts val="1680"/>
              <a:buChar char="◈"/>
            </a:pPr>
            <a:r>
              <a:rPr lang="tr-TR" sz="2400"/>
              <a:t>Aday gösterilen öğrenci bilgilerinin ( T.C. kimlik numarası, okul numarası, ad soyad, aday gösterilen yetenek alanı) kontrol edilmesi ve varsa gerekli düzeltme işlemlerinin, gözlem formlarının doldurulma süresi içinde, </a:t>
            </a:r>
            <a:r>
              <a:rPr lang="tr-TR" sz="2400" u="sng"/>
              <a:t>sınıf öğretmenleri tarafından MEBBİS/eOkul Yönetim Bilgi Sistemi Modülü üzerinden yapılmasını sağlamak,</a:t>
            </a:r>
            <a:endParaRPr/>
          </a:p>
          <a:p>
            <a:pPr indent="-306000" lvl="0" marL="342900" rtl="0" algn="l">
              <a:spcBef>
                <a:spcPts val="1080"/>
              </a:spcBef>
              <a:spcAft>
                <a:spcPts val="0"/>
              </a:spcAft>
              <a:buSzPts val="1680"/>
              <a:buChar char="◈"/>
            </a:pPr>
            <a:r>
              <a:rPr lang="tr-TR" sz="2400"/>
              <a:t>Resim ve müzik yetenek alanları ön değerlendirme uygulamaları için gerekli fiziki ortamı ve şartları sağlamak.</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rPr b="1" lang="tr-TR"/>
              <a:t>Genel Uygulama Esasları</a:t>
            </a:r>
            <a:endParaRPr b="1"/>
          </a:p>
        </p:txBody>
      </p:sp>
      <p:sp>
        <p:nvSpPr>
          <p:cNvPr id="185" name="Google Shape;185;p8"/>
          <p:cNvSpPr txBox="1"/>
          <p:nvPr>
            <p:ph idx="1" type="body"/>
          </p:nvPr>
        </p:nvSpPr>
        <p:spPr>
          <a:xfrm>
            <a:off x="512618" y="1732449"/>
            <a:ext cx="11111346"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rtl="0" algn="l">
              <a:spcBef>
                <a:spcPts val="0"/>
              </a:spcBef>
              <a:spcAft>
                <a:spcPts val="0"/>
              </a:spcAft>
              <a:buSzPts val="1680"/>
              <a:buChar char="◈"/>
            </a:pPr>
            <a:r>
              <a:rPr lang="tr-TR" sz="2400"/>
              <a:t>Aday gösterilen öğrencilerin “Uygulama Giriş Belgeleri</a:t>
            </a:r>
            <a:r>
              <a:rPr lang="tr-TR" sz="2400" u="sng"/>
              <a:t>” </a:t>
            </a:r>
            <a:r>
              <a:rPr b="1" lang="tr-TR" sz="2400" u="sng"/>
              <a:t>e-Okul Yönetim Bilgi Sistemi/İlkokul Ortaokul Kurum İşlemleri/Sınav İşlemleri Modülü’nde </a:t>
            </a:r>
            <a:r>
              <a:rPr lang="tr-TR" sz="2400"/>
              <a:t>yayımlanacaktır. Yayım tarihinden itibaren fotoğraflı giriş belgeleri okul müdürlükleri tarafından onaylanarak </a:t>
            </a:r>
            <a:r>
              <a:rPr lang="tr-TR" sz="2400" u="sng">
                <a:solidFill>
                  <a:srgbClr val="FF0000"/>
                </a:solidFill>
              </a:rPr>
              <a:t>öğrenci velilerine imza karşılığında teslim edilecektir. </a:t>
            </a:r>
            <a:endParaRPr/>
          </a:p>
          <a:p>
            <a:pPr indent="-306000" lvl="0" marL="342900" rtl="0" algn="l">
              <a:spcBef>
                <a:spcPts val="1080"/>
              </a:spcBef>
              <a:spcAft>
                <a:spcPts val="0"/>
              </a:spcAft>
              <a:buSzPts val="1680"/>
              <a:buChar char="◈"/>
            </a:pPr>
            <a:r>
              <a:rPr lang="tr-TR" sz="2400"/>
              <a:t>Uygulama giriş belgelerinin yayımlandığını duyurma sorumluluğu okul müdürlüklerine, imza karşılığı teslim alma sorumluluğu ise öğrenci velilerine aittir. </a:t>
            </a:r>
            <a:r>
              <a:rPr lang="tr-TR" sz="2400" u="sng">
                <a:solidFill>
                  <a:srgbClr val="FF0000"/>
                </a:solidFill>
              </a:rPr>
              <a:t>Belgelerin imza karşılığı velilere teslim edilmesi zorunlu olup bu sürecin sorumluluğu okul müdürlüklerine aittir.</a:t>
            </a:r>
            <a:endParaRPr/>
          </a:p>
          <a:p>
            <a:pPr indent="-199320" lvl="0" marL="342900" rtl="0" algn="l">
              <a:spcBef>
                <a:spcPts val="1080"/>
              </a:spcBef>
              <a:spcAft>
                <a:spcPts val="0"/>
              </a:spcAft>
              <a:buSzPts val="168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Lustria"/>
              <a:buNone/>
            </a:pPr>
            <a:r>
              <a:t/>
            </a:r>
            <a:endParaRPr/>
          </a:p>
        </p:txBody>
      </p:sp>
      <p:sp>
        <p:nvSpPr>
          <p:cNvPr id="191" name="Google Shape;191;p9"/>
          <p:cNvSpPr txBox="1"/>
          <p:nvPr>
            <p:ph idx="1" type="body"/>
          </p:nvPr>
        </p:nvSpPr>
        <p:spPr>
          <a:xfrm>
            <a:off x="484909" y="1732449"/>
            <a:ext cx="11180618"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rtl="0" algn="l">
              <a:spcBef>
                <a:spcPts val="0"/>
              </a:spcBef>
              <a:spcAft>
                <a:spcPts val="0"/>
              </a:spcAft>
              <a:buSzPts val="1960"/>
              <a:buChar char="◈"/>
            </a:pPr>
            <a:r>
              <a:rPr lang="tr-TR" sz="2800"/>
              <a:t> </a:t>
            </a:r>
            <a:r>
              <a:rPr lang="tr-TR" sz="2800" u="sng"/>
              <a:t>Ön değerlendirme ve bireysel değerlendirme uygulamalarında</a:t>
            </a:r>
            <a:r>
              <a:rPr lang="tr-TR" sz="2800"/>
              <a:t>; öğretmen ve öğrencilerin uygulamaya telsiz, radyo, cep telefonu gibi haberleşme araçları ile veri bank, dizüstü bilgisayar, saat dışında fonksiyonu bulunan saat vb. her türlü bilgisayar özelliği olan, özel elektronik donanımlı aletler, hesap makinesi, fotoğraf makinesi, kamera vb. cihazlarla gelmeleri </a:t>
            </a:r>
            <a:r>
              <a:rPr b="1" lang="tr-TR" sz="2800" u="sng"/>
              <a:t>yasaktır.</a:t>
            </a:r>
            <a:endParaRPr/>
          </a:p>
          <a:p>
            <a:pPr indent="-306000" lvl="0" marL="342900" rtl="0" algn="l">
              <a:spcBef>
                <a:spcPts val="1160"/>
              </a:spcBef>
              <a:spcAft>
                <a:spcPts val="0"/>
              </a:spcAft>
              <a:buSzPts val="1960"/>
              <a:buChar char="◈"/>
            </a:pPr>
            <a:r>
              <a:rPr lang="tr-TR" sz="2800"/>
              <a:t> Genel zihinsel, resim ve müzik yetenek alanı ön değerlendirme ve bireysel değerlendirme uygulamalarına ilişkin sonuçlar takvimde belirtilen tarihlerde </a:t>
            </a:r>
            <a:r>
              <a:rPr lang="tr-TR" sz="2800" u="sng"/>
              <a:t>http://meb.gov.tr adresinden yayımlanacaktır.</a:t>
            </a:r>
            <a:endParaRPr sz="2800" u="sng"/>
          </a:p>
        </p:txBody>
      </p:sp>
    </p:spTree>
  </p:cSld>
  <p:clrMapOvr>
    <a:masterClrMapping/>
  </p:clrMapOvr>
</p:sld>
</file>

<file path=ppt/theme/theme1.xml><?xml version="1.0" encoding="utf-8"?>
<a:theme xmlns:a="http://schemas.openxmlformats.org/drawingml/2006/main" xmlns:r="http://schemas.openxmlformats.org/officeDocument/2006/relationships" name="Kurşun Rengi">
  <a:themeElements>
    <a:clrScheme name="Kurşun Rengi">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2022-12-13T20:07:23Z</dcterms:created>
  <dc:creator>Nazire Bağlık</dc:creator>
</cp:coreProperties>
</file>